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316" r:id="rId3"/>
    <p:sldId id="257" r:id="rId4"/>
    <p:sldId id="258" r:id="rId5"/>
    <p:sldId id="259" r:id="rId6"/>
    <p:sldId id="260" r:id="rId7"/>
    <p:sldId id="261" r:id="rId8"/>
    <p:sldId id="262" r:id="rId9"/>
    <p:sldId id="285" r:id="rId10"/>
    <p:sldId id="263" r:id="rId11"/>
    <p:sldId id="264" r:id="rId12"/>
    <p:sldId id="265" r:id="rId13"/>
    <p:sldId id="266" r:id="rId14"/>
    <p:sldId id="269" r:id="rId15"/>
    <p:sldId id="267" r:id="rId16"/>
    <p:sldId id="268" r:id="rId17"/>
    <p:sldId id="270" r:id="rId18"/>
    <p:sldId id="309" r:id="rId19"/>
    <p:sldId id="271" r:id="rId20"/>
    <p:sldId id="272" r:id="rId21"/>
    <p:sldId id="310" r:id="rId22"/>
    <p:sldId id="273" r:id="rId23"/>
    <p:sldId id="274" r:id="rId24"/>
    <p:sldId id="275" r:id="rId25"/>
    <p:sldId id="278" r:id="rId26"/>
    <p:sldId id="276" r:id="rId27"/>
    <p:sldId id="277" r:id="rId28"/>
    <p:sldId id="279" r:id="rId29"/>
    <p:sldId id="280" r:id="rId30"/>
    <p:sldId id="281" r:id="rId31"/>
    <p:sldId id="282" r:id="rId32"/>
    <p:sldId id="283" r:id="rId33"/>
    <p:sldId id="284" r:id="rId34"/>
    <p:sldId id="286" r:id="rId35"/>
    <p:sldId id="287" r:id="rId36"/>
    <p:sldId id="288" r:id="rId37"/>
    <p:sldId id="289" r:id="rId38"/>
    <p:sldId id="290" r:id="rId39"/>
    <p:sldId id="291" r:id="rId40"/>
    <p:sldId id="295" r:id="rId41"/>
    <p:sldId id="293" r:id="rId42"/>
    <p:sldId id="296" r:id="rId43"/>
    <p:sldId id="311" r:id="rId44"/>
    <p:sldId id="298" r:id="rId45"/>
    <p:sldId id="297" r:id="rId46"/>
    <p:sldId id="299" r:id="rId47"/>
    <p:sldId id="301" r:id="rId48"/>
    <p:sldId id="300" r:id="rId49"/>
    <p:sldId id="302" r:id="rId50"/>
    <p:sldId id="312" r:id="rId51"/>
    <p:sldId id="313" r:id="rId52"/>
    <p:sldId id="303" r:id="rId53"/>
    <p:sldId id="306" r:id="rId54"/>
    <p:sldId id="305" r:id="rId55"/>
    <p:sldId id="307" r:id="rId56"/>
    <p:sldId id="308" r:id="rId57"/>
    <p:sldId id="304" r:id="rId58"/>
    <p:sldId id="314" r:id="rId59"/>
    <p:sldId id="318" r:id="rId60"/>
    <p:sldId id="315" r:id="rId61"/>
    <p:sldId id="317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9" autoAdjust="0"/>
    <p:restoredTop sz="87833" autoAdjust="0"/>
  </p:normalViewPr>
  <p:slideViewPr>
    <p:cSldViewPr>
      <p:cViewPr varScale="1">
        <p:scale>
          <a:sx n="61" d="100"/>
          <a:sy n="61" d="100"/>
        </p:scale>
        <p:origin x="-690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8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8D8ADF-0DE1-4056-B860-AE3AF858085A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A9049-7DD8-48C6-8019-7CCC2D46A2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7am: Andy</a:t>
            </a:r>
            <a:r>
              <a:rPr lang="en-US" baseline="0" dirty="0" smtClean="0"/>
              <a:t> misses the school bus one morning and has to walk to the school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 wonders how he can change the length of his shadow, so he starts hopping up and down.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 wonders how he can change the length of his shadow, so he starts hopping up and down.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9.30am: During his recess, Andy notices his shadow is shorter than in the morning. It is exactly the same height him now!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9.30am: During his recess, Andy notices his shadow is shorter than in the morning. It is exactly the same height him now!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9.30am: During his recess, Andy notices his shadow is shorter than in the morning. It is exactly the same height him now!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12pm: On his way home from school, Andy looked very carefully at his shadow. The shadow has shrunk really,</a:t>
            </a:r>
            <a:r>
              <a:rPr lang="en-US" baseline="0" dirty="0" smtClean="0"/>
              <a:t> really,</a:t>
            </a:r>
            <a:r>
              <a:rPr lang="en-US" dirty="0" smtClean="0"/>
              <a:t> short.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12pm: On his way home from school, Andy looked very carefully at his shadow. The shadow has shrunk really,</a:t>
            </a:r>
            <a:r>
              <a:rPr lang="en-US" baseline="0" dirty="0" smtClean="0"/>
              <a:t> really,</a:t>
            </a:r>
            <a:r>
              <a:rPr lang="en-US" dirty="0" smtClean="0"/>
              <a:t> short.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Andy is very worried. “Oh no!” He cried, “my shadow is growing smaller and smaller under the sun. It is going to disappear!”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Andy is very worried. “Oh no!” He cried, “my shadow is growing smaller and smaller under the sun. It is going to disappear!”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Andy is very worried. “Oh no!” He cried, “my shadow is growing smaller and smaller under the sun. It is going to disappear!”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7am: Andy</a:t>
            </a:r>
            <a:r>
              <a:rPr lang="en-US" baseline="0" dirty="0" smtClean="0"/>
              <a:t> misses the school bus one morning and has to walk to the school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Andy is very worried. “Oh no!” He cried, “my shadow is growing smaller and smaller under the sun. It is going to disappear!”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Andy is very worried. “Oh no!” He cried, “my shadow is growing smaller and smaller under the sun. It is going to disappear!”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Andy is very worried. “Oh no!” He cried, “my shadow is growing smaller and smaller under the sun. It is going to disappear!”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Andy is very worried. He couldn’t wait for his parents to come home to tell them that his shadow is disappearing.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Andy is very worried. He couldn’t wait for his parents to come home to tell them that his shadow is disappearing.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Andy is very worried. He couldn’t wait for his parents to come home to tell them that his shadow is disappearing.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Andy is very worried. He couldn’t wait for his parents to come home to tell them that his shadow is disappearing.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Andy is very worried. He couldn’t wait for his parents to come home to tell them that his shadow is disappearing.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Andy is very worried. He couldn’t wait for his parents to come home to tell them that his shadow is disappearing.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6.30pm: So he ran out of the house to meet his parents.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7am: Andy</a:t>
            </a:r>
            <a:r>
              <a:rPr lang="en-US" baseline="0" dirty="0" smtClean="0"/>
              <a:t> misses the school bus one morning and has to walk to the school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his surprise, he sees that his shadow hasn’t disappeared! It has grown taller. It is as tall as the shadow in the morning.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 he walks home with his father, he notices that his shadow is fading as the sky gets darker.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 he walks home with his father, he notices that his shadow is fading as the sky gets darker.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 he walks home with his father, he notices that his shadow is fading as the sky gets darker.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Andy is puzzled by what he sees.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Just as he is wondering, the street lamps light up…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Immediately, he sees that there are three shadows formed!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Immediately, he sees that there are three shadows formed!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7am: Andy</a:t>
            </a:r>
            <a:r>
              <a:rPr lang="en-US" baseline="0" dirty="0" smtClean="0"/>
              <a:t> misses the school bus one morning and has to walk to the school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“Oh no, does that mean that there are three of me right now?” Andy wanders.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That night Andy cannot fall asleep.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That night Andy cannot fall asleep. He cannot help to think about his shadows.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 cannot help to think about his shadows.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That night Andy cannot fall asleep. He cannot help to think about his shadows.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7am: Andy</a:t>
            </a:r>
            <a:r>
              <a:rPr lang="en-US" baseline="0" dirty="0" smtClean="0"/>
              <a:t> misses the school bus one morning and has to walk to the school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On the way to school. He realizes that his shadow formed is very long. It is even taller than him!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 wonders how he can change the length of his shadow, so he starts hopping up and down.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 wonders how he can change the length of his shadow, so he starts hopping up and down.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 wonders how he can change the length of his shadow, so he starts hopping up and down.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A9049-7DD8-48C6-8019-7CCC2D46A29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15897-4133-4F77-B05C-97B340B40036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016C8-E62C-4DA3-A947-EF5CDDE2D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NIE\Desktop\30-StoryTime-OSieben-SCD824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22.wmf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22.wmf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10.png"/><Relationship Id="rId4" Type="http://schemas.openxmlformats.org/officeDocument/2006/relationships/image" Target="../media/image2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3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3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37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Light and shadows</a:t>
            </a:r>
            <a:endParaRPr lang="en-US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30-StoryTime-OSieben-SCD82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44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9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0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1071"/>
            <a:ext cx="9144000" cy="6855858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4419600" y="228600"/>
            <a:ext cx="3886200" cy="1600200"/>
          </a:xfrm>
          <a:prstGeom prst="wedgeRoundRectCallout">
            <a:avLst>
              <a:gd name="adj1" fmla="val -43561"/>
              <a:gd name="adj2" fmla="val 6704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Maybe hopping will make my shadow even longer!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260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1071"/>
            <a:ext cx="9144000" cy="68558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5943600"/>
            <a:ext cx="6629400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So Andy starts hopping to school.</a:t>
            </a:r>
          </a:p>
        </p:txBody>
      </p:sp>
    </p:spTree>
  </p:cSld>
  <p:clrMapOvr>
    <a:masterClrMapping/>
  </p:clrMapOvr>
  <p:transition advTm="310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1071"/>
            <a:ext cx="9144000" cy="68558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5943600"/>
            <a:ext cx="6629400" cy="646331"/>
          </a:xfrm>
          <a:prstGeom prst="rect">
            <a:avLst/>
          </a:prstGeom>
          <a:solidFill>
            <a:schemeClr val="bg1">
              <a:alpha val="4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So Andy starts hopping to school.</a:t>
            </a:r>
          </a:p>
        </p:txBody>
      </p:sp>
    </p:spTree>
  </p:cSld>
  <p:clrMapOvr>
    <a:masterClrMapping/>
  </p:clrMapOvr>
  <p:transition advTm="235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1071"/>
            <a:ext cx="9144000" cy="68558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0" y="5943600"/>
            <a:ext cx="6629400" cy="646331"/>
          </a:xfrm>
          <a:prstGeom prst="rect">
            <a:avLst/>
          </a:prstGeom>
          <a:solidFill>
            <a:schemeClr val="bg1">
              <a:alpha val="4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So Andy starts hopping to school.</a:t>
            </a:r>
          </a:p>
        </p:txBody>
      </p:sp>
    </p:spTree>
  </p:cSld>
  <p:clrMapOvr>
    <a:masterClrMapping/>
  </p:clrMapOvr>
  <p:transition advTm="227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334000" y="3200400"/>
            <a:ext cx="228600" cy="152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953000" y="2895600"/>
            <a:ext cx="381000" cy="228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76200"/>
            <a:ext cx="72390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9.30am: </a:t>
            </a:r>
            <a:r>
              <a:rPr lang="en-US" sz="3200" dirty="0" smtClean="0"/>
              <a:t>During his recess, Andy notices his shadow is shorter than in the morning.</a:t>
            </a:r>
          </a:p>
        </p:txBody>
      </p:sp>
    </p:spTree>
  </p:cSld>
  <p:clrMapOvr>
    <a:masterClrMapping/>
  </p:clrMapOvr>
  <p:transition advTm="733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76200"/>
            <a:ext cx="80772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9.30am: </a:t>
            </a:r>
            <a:r>
              <a:rPr lang="en-US" sz="3200" dirty="0" smtClean="0"/>
              <a:t>It is about the same height him now!</a:t>
            </a:r>
          </a:p>
        </p:txBody>
      </p:sp>
    </p:spTree>
  </p:cSld>
  <p:clrMapOvr>
    <a:masterClrMapping/>
  </p:clrMapOvr>
  <p:transition advTm="3136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76200"/>
            <a:ext cx="80772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9.30am: </a:t>
            </a:r>
            <a:r>
              <a:rPr lang="en-US" sz="3200" dirty="0" smtClean="0"/>
              <a:t>It is about the same height him now!</a:t>
            </a:r>
          </a:p>
        </p:txBody>
      </p:sp>
    </p:spTree>
  </p:cSld>
  <p:clrMapOvr>
    <a:masterClrMapping/>
  </p:clrMapOvr>
  <p:transition advTm="357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9600" y="5704582"/>
            <a:ext cx="80772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12pm: </a:t>
            </a:r>
            <a:r>
              <a:rPr lang="en-US" sz="3200" dirty="0" smtClean="0"/>
              <a:t>On his way home from school, Andy looked very carefully at his shadow… </a:t>
            </a:r>
          </a:p>
        </p:txBody>
      </p:sp>
    </p:spTree>
  </p:cSld>
  <p:clrMapOvr>
    <a:masterClrMapping/>
  </p:clrMapOvr>
  <p:transition advTm="532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3124200" y="2209800"/>
            <a:ext cx="685800" cy="914400"/>
            <a:chOff x="3124200" y="2209800"/>
            <a:chExt cx="685800" cy="914400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3200400" y="2209800"/>
              <a:ext cx="609600" cy="30480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3124200" y="2667000"/>
              <a:ext cx="609600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3200400" y="2819400"/>
              <a:ext cx="609600" cy="30480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228600" y="5968425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12pm: </a:t>
            </a:r>
            <a:r>
              <a:rPr lang="en-US" sz="3200" dirty="0" smtClean="0"/>
              <a:t>His shadow has become really,</a:t>
            </a:r>
            <a:r>
              <a:rPr lang="en-US" sz="3200" baseline="0" dirty="0" smtClean="0"/>
              <a:t> really,</a:t>
            </a:r>
            <a:r>
              <a:rPr lang="en-US" sz="3200" dirty="0" smtClean="0"/>
              <a:t> short!</a:t>
            </a:r>
          </a:p>
        </p:txBody>
      </p:sp>
    </p:spTree>
    <p:custDataLst>
      <p:tags r:id="rId1"/>
    </p:custDataLst>
  </p:cSld>
  <p:clrMapOvr>
    <a:masterClrMapping/>
  </p:clrMapOvr>
  <p:transition advTm="84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Oval 54"/>
          <p:cNvSpPr/>
          <p:nvPr/>
        </p:nvSpPr>
        <p:spPr>
          <a:xfrm>
            <a:off x="381000" y="3429000"/>
            <a:ext cx="8153400" cy="388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 rot="20368087">
            <a:off x="1547777" y="4029592"/>
            <a:ext cx="2257540" cy="3151606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 rot="1231913" flipH="1">
            <a:off x="5338683" y="4105793"/>
            <a:ext cx="2257540" cy="3151606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/>
          <p:cNvSpPr/>
          <p:nvPr/>
        </p:nvSpPr>
        <p:spPr>
          <a:xfrm rot="6419936">
            <a:off x="827010" y="2641152"/>
            <a:ext cx="1927381" cy="2677711"/>
          </a:xfrm>
          <a:prstGeom prst="arc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rot="9022323">
            <a:off x="5957828" y="2513891"/>
            <a:ext cx="1952743" cy="2731926"/>
          </a:xfrm>
          <a:prstGeom prst="arc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 rot="21416116">
            <a:off x="2098646" y="4932783"/>
            <a:ext cx="4989543" cy="1676400"/>
            <a:chOff x="2438400" y="5105400"/>
            <a:chExt cx="4343400" cy="1219200"/>
          </a:xfrm>
        </p:grpSpPr>
        <p:sp>
          <p:nvSpPr>
            <p:cNvPr id="6" name="Oval 5"/>
            <p:cNvSpPr/>
            <p:nvPr/>
          </p:nvSpPr>
          <p:spPr>
            <a:xfrm>
              <a:off x="2438400" y="52578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971800" y="51054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2590800" y="56388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124200" y="54864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7432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276600" y="57912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flipV="1">
              <a:off x="6096000" y="5181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 flipV="1">
              <a:off x="6629400" y="54864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 flipV="1">
              <a:off x="5867400" y="5562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flipV="1">
              <a:off x="6477000" y="58674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 flipV="1">
              <a:off x="5715000" y="5943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flipV="1">
              <a:off x="6324600" y="61722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>
              <a:stCxn id="9" idx="7"/>
              <a:endCxn id="10" idx="3"/>
            </p:cNvCxnSpPr>
            <p:nvPr/>
          </p:nvCxnSpPr>
          <p:spPr>
            <a:xfrm rot="16200000" flipH="1" flipV="1">
              <a:off x="2536918" y="5203918"/>
              <a:ext cx="641164" cy="488764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1" idx="1"/>
              <a:endCxn id="6" idx="2"/>
            </p:cNvCxnSpPr>
            <p:nvPr/>
          </p:nvCxnSpPr>
          <p:spPr>
            <a:xfrm rot="16200000" flipV="1">
              <a:off x="2705100" y="5067300"/>
              <a:ext cx="174718" cy="708118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endCxn id="12" idx="7"/>
            </p:cNvCxnSpPr>
            <p:nvPr/>
          </p:nvCxnSpPr>
          <p:spPr>
            <a:xfrm rot="5400000">
              <a:off x="2812864" y="5546818"/>
              <a:ext cx="479518" cy="358682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3" idx="5"/>
              <a:endCxn id="10" idx="7"/>
            </p:cNvCxnSpPr>
            <p:nvPr/>
          </p:nvCxnSpPr>
          <p:spPr>
            <a:xfrm rot="5400000" flipH="1">
              <a:off x="2933700" y="5448300"/>
              <a:ext cx="260164" cy="68580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14" idx="3"/>
              <a:endCxn id="17" idx="1"/>
            </p:cNvCxnSpPr>
            <p:nvPr/>
          </p:nvCxnSpPr>
          <p:spPr>
            <a:xfrm rot="16200000" flipH="1">
              <a:off x="5912036" y="5410200"/>
              <a:ext cx="793564" cy="38100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15" idx="5"/>
              <a:endCxn id="16" idx="5"/>
            </p:cNvCxnSpPr>
            <p:nvPr/>
          </p:nvCxnSpPr>
          <p:spPr>
            <a:xfrm rot="16200000" flipH="1" flipV="1">
              <a:off x="6340382" y="5165818"/>
              <a:ext cx="76200" cy="76200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6200000" flipH="1" flipV="1">
              <a:off x="6134100" y="5600700"/>
              <a:ext cx="76200" cy="76200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16" idx="3"/>
              <a:endCxn id="19" idx="0"/>
            </p:cNvCxnSpPr>
            <p:nvPr/>
          </p:nvCxnSpPr>
          <p:spPr>
            <a:xfrm rot="16200000" flipH="1">
              <a:off x="5775418" y="5699218"/>
              <a:ext cx="739682" cy="511082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Oval 50"/>
          <p:cNvSpPr/>
          <p:nvPr/>
        </p:nvSpPr>
        <p:spPr>
          <a:xfrm>
            <a:off x="1981200" y="6607342"/>
            <a:ext cx="2006600" cy="441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186680" y="6607342"/>
            <a:ext cx="1899920" cy="441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ular Callout 55"/>
          <p:cNvSpPr/>
          <p:nvPr/>
        </p:nvSpPr>
        <p:spPr>
          <a:xfrm>
            <a:off x="228600" y="838200"/>
            <a:ext cx="2590800" cy="1600200"/>
          </a:xfrm>
          <a:prstGeom prst="wedgeRoundRectCallout">
            <a:avLst>
              <a:gd name="adj1" fmla="val -3186"/>
              <a:gd name="adj2" fmla="val 121374"/>
              <a:gd name="adj3" fmla="val 16667"/>
            </a:avLst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500" dirty="0">
              <a:solidFill>
                <a:schemeClr val="tx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810000" y="1371600"/>
            <a:ext cx="47244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Andy begins to worry…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62000" y="1114961"/>
            <a:ext cx="1828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. . .</a:t>
            </a:r>
            <a:endParaRPr lang="en-US" sz="8000" dirty="0"/>
          </a:p>
        </p:txBody>
      </p:sp>
    </p:spTree>
    <p:custDataLst>
      <p:tags r:id="rId1"/>
    </p:custDataLst>
  </p:cSld>
  <p:clrMapOvr>
    <a:masterClrMapping/>
  </p:clrMapOvr>
  <p:transition advTm="86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8" grpId="0" animBg="1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4648200" cy="12953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This is Andy.</a:t>
            </a:r>
          </a:p>
          <a:p>
            <a:pPr>
              <a:buNone/>
            </a:pPr>
            <a:r>
              <a:rPr lang="en-US" sz="4000" dirty="0" smtClean="0"/>
              <a:t>Say “Hello” to him!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endParaRPr lang="en-US" sz="4000" dirty="0"/>
          </a:p>
          <a:p>
            <a:pPr>
              <a:buNone/>
            </a:pPr>
            <a:endParaRPr lang="en-US" sz="4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200400"/>
            <a:ext cx="4648200" cy="228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dirty="0" smtClean="0"/>
              <a:t>Andy is 9-year-old.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dirty="0" smtClean="0"/>
              <a:t>He loves science,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dirty="0" smtClean="0"/>
              <a:t>Just like you!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2192" y="457200"/>
            <a:ext cx="4629408" cy="596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36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Rounded Rectangular Callout 2"/>
          <p:cNvSpPr/>
          <p:nvPr/>
        </p:nvSpPr>
        <p:spPr>
          <a:xfrm>
            <a:off x="228600" y="1143000"/>
            <a:ext cx="2590800" cy="1600200"/>
          </a:xfrm>
          <a:prstGeom prst="wedgeRoundRectCallout">
            <a:avLst>
              <a:gd name="adj1" fmla="val 81306"/>
              <a:gd name="adj2" fmla="val 78950"/>
              <a:gd name="adj3" fmla="val 16667"/>
            </a:avLst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Oh no!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23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Rounded Rectangular Callout 2"/>
          <p:cNvSpPr/>
          <p:nvPr/>
        </p:nvSpPr>
        <p:spPr>
          <a:xfrm>
            <a:off x="6324600" y="533400"/>
            <a:ext cx="2590800" cy="1600200"/>
          </a:xfrm>
          <a:prstGeom prst="wedgeRoundRectCallout">
            <a:avLst>
              <a:gd name="adj1" fmla="val -61475"/>
              <a:gd name="adj2" fmla="val 109253"/>
              <a:gd name="adj3" fmla="val 16667"/>
            </a:avLst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Oh no!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1467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sp>
        <p:nvSpPr>
          <p:cNvPr id="3" name="Rounded Rectangular Callout 2"/>
          <p:cNvSpPr/>
          <p:nvPr/>
        </p:nvSpPr>
        <p:spPr>
          <a:xfrm>
            <a:off x="228600" y="838200"/>
            <a:ext cx="3048000" cy="2286000"/>
          </a:xfrm>
          <a:prstGeom prst="wedgeRoundRectCallout">
            <a:avLst>
              <a:gd name="adj1" fmla="val 61342"/>
              <a:gd name="adj2" fmla="val 52015"/>
              <a:gd name="adj3" fmla="val 16667"/>
            </a:avLst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M</a:t>
            </a:r>
            <a:r>
              <a:rPr lang="en-US" sz="3200" dirty="0" smtClean="0">
                <a:solidFill>
                  <a:schemeClr val="tx1"/>
                </a:solidFill>
              </a:rPr>
              <a:t>y shadow is growing smaller and smaller under the sun!</a:t>
            </a:r>
            <a:endParaRPr lang="en-US" sz="3200" dirty="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304879" y="2062869"/>
            <a:ext cx="3333771" cy="1911624"/>
            <a:chOff x="3304879" y="2062869"/>
            <a:chExt cx="3333771" cy="1911624"/>
          </a:xfrm>
        </p:grpSpPr>
        <p:pic>
          <p:nvPicPr>
            <p:cNvPr id="6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5" cstate="print"/>
            <a:srcRect t="41839" r="66529" b="13617"/>
            <a:stretch>
              <a:fillRect/>
            </a:stretch>
          </p:blipFill>
          <p:spPr bwMode="auto">
            <a:xfrm rot="19568213">
              <a:off x="5987411" y="3686723"/>
              <a:ext cx="167967" cy="208385"/>
            </a:xfrm>
            <a:prstGeom prst="rect">
              <a:avLst/>
            </a:prstGeom>
            <a:noFill/>
          </p:spPr>
        </p:pic>
        <p:pic>
          <p:nvPicPr>
            <p:cNvPr id="8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5" cstate="print"/>
            <a:srcRect t="41839" r="66529" b="13617"/>
            <a:stretch>
              <a:fillRect/>
            </a:stretch>
          </p:blipFill>
          <p:spPr bwMode="auto">
            <a:xfrm rot="18700669">
              <a:off x="6390196" y="3008527"/>
              <a:ext cx="221771" cy="275136"/>
            </a:xfrm>
            <a:prstGeom prst="rect">
              <a:avLst/>
            </a:prstGeom>
            <a:noFill/>
          </p:spPr>
        </p:pic>
        <p:pic>
          <p:nvPicPr>
            <p:cNvPr id="9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5" cstate="print"/>
            <a:srcRect t="41839" r="66529" b="13617"/>
            <a:stretch>
              <a:fillRect/>
            </a:stretch>
          </p:blipFill>
          <p:spPr bwMode="auto">
            <a:xfrm rot="3390211">
              <a:off x="3324555" y="3375529"/>
              <a:ext cx="163539" cy="202891"/>
            </a:xfrm>
            <a:prstGeom prst="rect">
              <a:avLst/>
            </a:prstGeom>
            <a:noFill/>
          </p:spPr>
        </p:pic>
        <p:pic>
          <p:nvPicPr>
            <p:cNvPr id="10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5" cstate="print"/>
            <a:srcRect t="41839" r="66529" b="13617"/>
            <a:stretch>
              <a:fillRect/>
            </a:stretch>
          </p:blipFill>
          <p:spPr bwMode="auto">
            <a:xfrm rot="5839900">
              <a:off x="3380808" y="2042357"/>
              <a:ext cx="170488" cy="211512"/>
            </a:xfrm>
            <a:prstGeom prst="rect">
              <a:avLst/>
            </a:prstGeom>
            <a:noFill/>
          </p:spPr>
        </p:pic>
        <p:pic>
          <p:nvPicPr>
            <p:cNvPr id="11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5" cstate="print"/>
            <a:srcRect t="41839" r="66529" b="13617"/>
            <a:stretch>
              <a:fillRect/>
            </a:stretch>
          </p:blipFill>
          <p:spPr bwMode="auto">
            <a:xfrm rot="1142655">
              <a:off x="3688356" y="3756501"/>
              <a:ext cx="175711" cy="217992"/>
            </a:xfrm>
            <a:prstGeom prst="rect">
              <a:avLst/>
            </a:prstGeom>
            <a:noFill/>
          </p:spPr>
        </p:pic>
      </p:grpSp>
    </p:spTree>
    <p:custDataLst>
      <p:tags r:id="rId1"/>
    </p:custDataLst>
  </p:cSld>
  <p:clrMapOvr>
    <a:masterClrMapping/>
  </p:clrMapOvr>
  <p:transition advTm="26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457278" y="2334711"/>
            <a:ext cx="2952772" cy="1334982"/>
            <a:chOff x="3457278" y="2334711"/>
            <a:chExt cx="2952772" cy="1334982"/>
          </a:xfrm>
        </p:grpSpPr>
        <p:pic>
          <p:nvPicPr>
            <p:cNvPr id="11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4" cstate="print"/>
            <a:srcRect t="41839" r="66529" b="13617"/>
            <a:stretch>
              <a:fillRect/>
            </a:stretch>
          </p:blipFill>
          <p:spPr bwMode="auto">
            <a:xfrm rot="19568213">
              <a:off x="5835011" y="3305723"/>
              <a:ext cx="167967" cy="208385"/>
            </a:xfrm>
            <a:prstGeom prst="rect">
              <a:avLst/>
            </a:prstGeom>
            <a:noFill/>
          </p:spPr>
        </p:pic>
        <p:pic>
          <p:nvPicPr>
            <p:cNvPr id="12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4" cstate="print"/>
            <a:srcRect t="41839" r="66529" b="13617"/>
            <a:stretch>
              <a:fillRect/>
            </a:stretch>
          </p:blipFill>
          <p:spPr bwMode="auto">
            <a:xfrm rot="18700669">
              <a:off x="6161596" y="2779927"/>
              <a:ext cx="221771" cy="275136"/>
            </a:xfrm>
            <a:prstGeom prst="rect">
              <a:avLst/>
            </a:prstGeom>
            <a:noFill/>
          </p:spPr>
        </p:pic>
        <p:pic>
          <p:nvPicPr>
            <p:cNvPr id="13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4" cstate="print"/>
            <a:srcRect t="41839" r="66529" b="13617"/>
            <a:stretch>
              <a:fillRect/>
            </a:stretch>
          </p:blipFill>
          <p:spPr bwMode="auto">
            <a:xfrm rot="3390211">
              <a:off x="3476954" y="3146930"/>
              <a:ext cx="163539" cy="202891"/>
            </a:xfrm>
            <a:prstGeom prst="rect">
              <a:avLst/>
            </a:prstGeom>
            <a:noFill/>
          </p:spPr>
        </p:pic>
        <p:pic>
          <p:nvPicPr>
            <p:cNvPr id="14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4" cstate="print"/>
            <a:srcRect t="41839" r="66529" b="13617"/>
            <a:stretch>
              <a:fillRect/>
            </a:stretch>
          </p:blipFill>
          <p:spPr bwMode="auto">
            <a:xfrm rot="3390211">
              <a:off x="3560285" y="2312109"/>
              <a:ext cx="187854" cy="233057"/>
            </a:xfrm>
            <a:prstGeom prst="rect">
              <a:avLst/>
            </a:prstGeom>
            <a:noFill/>
          </p:spPr>
        </p:pic>
        <p:pic>
          <p:nvPicPr>
            <p:cNvPr id="15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4" cstate="print"/>
            <a:srcRect t="41839" r="66529" b="13617"/>
            <a:stretch>
              <a:fillRect/>
            </a:stretch>
          </p:blipFill>
          <p:spPr bwMode="auto">
            <a:xfrm rot="1142655">
              <a:off x="3764557" y="3451701"/>
              <a:ext cx="175711" cy="217992"/>
            </a:xfrm>
            <a:prstGeom prst="rect">
              <a:avLst/>
            </a:prstGeom>
            <a:noFill/>
          </p:spPr>
        </p:pic>
      </p:grpSp>
      <p:sp>
        <p:nvSpPr>
          <p:cNvPr id="16" name="Rounded Rectangular Callout 15"/>
          <p:cNvSpPr/>
          <p:nvPr/>
        </p:nvSpPr>
        <p:spPr>
          <a:xfrm>
            <a:off x="228600" y="838200"/>
            <a:ext cx="3048000" cy="2286000"/>
          </a:xfrm>
          <a:prstGeom prst="wedgeRoundRectCallout">
            <a:avLst>
              <a:gd name="adj1" fmla="val 61342"/>
              <a:gd name="adj2" fmla="val 52015"/>
              <a:gd name="adj3" fmla="val 16667"/>
            </a:avLst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M</a:t>
            </a:r>
            <a:r>
              <a:rPr lang="en-US" sz="3200" dirty="0" smtClean="0">
                <a:solidFill>
                  <a:schemeClr val="tx1"/>
                </a:solidFill>
              </a:rPr>
              <a:t>y shadow is growing smaller and smaller under the sun!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2012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304879" y="2062869"/>
            <a:ext cx="3333771" cy="1911624"/>
            <a:chOff x="3304879" y="2062869"/>
            <a:chExt cx="3333771" cy="1911624"/>
          </a:xfrm>
        </p:grpSpPr>
        <p:pic>
          <p:nvPicPr>
            <p:cNvPr id="11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3" cstate="print"/>
            <a:srcRect t="41839" r="66529" b="13617"/>
            <a:stretch>
              <a:fillRect/>
            </a:stretch>
          </p:blipFill>
          <p:spPr bwMode="auto">
            <a:xfrm rot="19568213">
              <a:off x="5987411" y="3686723"/>
              <a:ext cx="167967" cy="208385"/>
            </a:xfrm>
            <a:prstGeom prst="rect">
              <a:avLst/>
            </a:prstGeom>
            <a:noFill/>
          </p:spPr>
        </p:pic>
        <p:pic>
          <p:nvPicPr>
            <p:cNvPr id="12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3" cstate="print"/>
            <a:srcRect t="41839" r="66529" b="13617"/>
            <a:stretch>
              <a:fillRect/>
            </a:stretch>
          </p:blipFill>
          <p:spPr bwMode="auto">
            <a:xfrm rot="18700669">
              <a:off x="6390196" y="3008527"/>
              <a:ext cx="221771" cy="275136"/>
            </a:xfrm>
            <a:prstGeom prst="rect">
              <a:avLst/>
            </a:prstGeom>
            <a:noFill/>
          </p:spPr>
        </p:pic>
        <p:pic>
          <p:nvPicPr>
            <p:cNvPr id="13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3" cstate="print"/>
            <a:srcRect t="41839" r="66529" b="13617"/>
            <a:stretch>
              <a:fillRect/>
            </a:stretch>
          </p:blipFill>
          <p:spPr bwMode="auto">
            <a:xfrm rot="3390211">
              <a:off x="3324555" y="3375529"/>
              <a:ext cx="163539" cy="202891"/>
            </a:xfrm>
            <a:prstGeom prst="rect">
              <a:avLst/>
            </a:prstGeom>
            <a:noFill/>
          </p:spPr>
        </p:pic>
        <p:pic>
          <p:nvPicPr>
            <p:cNvPr id="14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3" cstate="print"/>
            <a:srcRect t="41839" r="66529" b="13617"/>
            <a:stretch>
              <a:fillRect/>
            </a:stretch>
          </p:blipFill>
          <p:spPr bwMode="auto">
            <a:xfrm rot="5839900">
              <a:off x="3380808" y="2042357"/>
              <a:ext cx="170488" cy="211512"/>
            </a:xfrm>
            <a:prstGeom prst="rect">
              <a:avLst/>
            </a:prstGeom>
            <a:noFill/>
          </p:spPr>
        </p:pic>
        <p:pic>
          <p:nvPicPr>
            <p:cNvPr id="15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3" cstate="print"/>
            <a:srcRect t="41839" r="66529" b="13617"/>
            <a:stretch>
              <a:fillRect/>
            </a:stretch>
          </p:blipFill>
          <p:spPr bwMode="auto">
            <a:xfrm rot="1142655">
              <a:off x="3688356" y="3756501"/>
              <a:ext cx="175711" cy="217992"/>
            </a:xfrm>
            <a:prstGeom prst="rect">
              <a:avLst/>
            </a:prstGeom>
            <a:noFill/>
          </p:spPr>
        </p:pic>
      </p:grpSp>
      <p:sp>
        <p:nvSpPr>
          <p:cNvPr id="16" name="Rounded Rectangular Callout 15"/>
          <p:cNvSpPr/>
          <p:nvPr/>
        </p:nvSpPr>
        <p:spPr>
          <a:xfrm>
            <a:off x="228600" y="838200"/>
            <a:ext cx="3048000" cy="2286000"/>
          </a:xfrm>
          <a:prstGeom prst="wedgeRoundRectCallout">
            <a:avLst>
              <a:gd name="adj1" fmla="val 61342"/>
              <a:gd name="adj2" fmla="val 52015"/>
              <a:gd name="adj3" fmla="val 16667"/>
            </a:avLst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M</a:t>
            </a:r>
            <a:r>
              <a:rPr lang="en-US" sz="3200" dirty="0" smtClean="0">
                <a:solidFill>
                  <a:schemeClr val="tx1"/>
                </a:solidFill>
              </a:rPr>
              <a:t>y shadow is growing smaller and smaller under the sun!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159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457278" y="2334711"/>
            <a:ext cx="2952772" cy="1334982"/>
            <a:chOff x="3457278" y="2334711"/>
            <a:chExt cx="2952772" cy="1334982"/>
          </a:xfrm>
        </p:grpSpPr>
        <p:pic>
          <p:nvPicPr>
            <p:cNvPr id="11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4" cstate="print"/>
            <a:srcRect t="41839" r="66529" b="13617"/>
            <a:stretch>
              <a:fillRect/>
            </a:stretch>
          </p:blipFill>
          <p:spPr bwMode="auto">
            <a:xfrm rot="19568213">
              <a:off x="5835011" y="3305723"/>
              <a:ext cx="167967" cy="208385"/>
            </a:xfrm>
            <a:prstGeom prst="rect">
              <a:avLst/>
            </a:prstGeom>
            <a:noFill/>
          </p:spPr>
        </p:pic>
        <p:pic>
          <p:nvPicPr>
            <p:cNvPr id="12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4" cstate="print"/>
            <a:srcRect t="41839" r="66529" b="13617"/>
            <a:stretch>
              <a:fillRect/>
            </a:stretch>
          </p:blipFill>
          <p:spPr bwMode="auto">
            <a:xfrm rot="18700669">
              <a:off x="6161596" y="2779927"/>
              <a:ext cx="221771" cy="275136"/>
            </a:xfrm>
            <a:prstGeom prst="rect">
              <a:avLst/>
            </a:prstGeom>
            <a:noFill/>
          </p:spPr>
        </p:pic>
        <p:pic>
          <p:nvPicPr>
            <p:cNvPr id="13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4" cstate="print"/>
            <a:srcRect t="41839" r="66529" b="13617"/>
            <a:stretch>
              <a:fillRect/>
            </a:stretch>
          </p:blipFill>
          <p:spPr bwMode="auto">
            <a:xfrm rot="3390211">
              <a:off x="3476954" y="3146930"/>
              <a:ext cx="163539" cy="202891"/>
            </a:xfrm>
            <a:prstGeom prst="rect">
              <a:avLst/>
            </a:prstGeom>
            <a:noFill/>
          </p:spPr>
        </p:pic>
        <p:pic>
          <p:nvPicPr>
            <p:cNvPr id="14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4" cstate="print"/>
            <a:srcRect t="41839" r="66529" b="13617"/>
            <a:stretch>
              <a:fillRect/>
            </a:stretch>
          </p:blipFill>
          <p:spPr bwMode="auto">
            <a:xfrm rot="3390211">
              <a:off x="3560285" y="2312109"/>
              <a:ext cx="187854" cy="233057"/>
            </a:xfrm>
            <a:prstGeom prst="rect">
              <a:avLst/>
            </a:prstGeom>
            <a:noFill/>
          </p:spPr>
        </p:pic>
        <p:pic>
          <p:nvPicPr>
            <p:cNvPr id="15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4" cstate="print"/>
            <a:srcRect t="41839" r="66529" b="13617"/>
            <a:stretch>
              <a:fillRect/>
            </a:stretch>
          </p:blipFill>
          <p:spPr bwMode="auto">
            <a:xfrm rot="1142655">
              <a:off x="3764557" y="3451701"/>
              <a:ext cx="175711" cy="217992"/>
            </a:xfrm>
            <a:prstGeom prst="rect">
              <a:avLst/>
            </a:prstGeom>
            <a:noFill/>
          </p:spPr>
        </p:pic>
      </p:grpSp>
      <p:sp>
        <p:nvSpPr>
          <p:cNvPr id="16" name="Rounded Rectangular Callout 15"/>
          <p:cNvSpPr/>
          <p:nvPr/>
        </p:nvSpPr>
        <p:spPr>
          <a:xfrm>
            <a:off x="228600" y="838200"/>
            <a:ext cx="3048000" cy="2286000"/>
          </a:xfrm>
          <a:prstGeom prst="wedgeRoundRectCallout">
            <a:avLst>
              <a:gd name="adj1" fmla="val 61342"/>
              <a:gd name="adj2" fmla="val 52015"/>
              <a:gd name="adj3" fmla="val 16667"/>
            </a:avLst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M</a:t>
            </a:r>
            <a:r>
              <a:rPr lang="en-US" sz="3200" dirty="0" smtClean="0">
                <a:solidFill>
                  <a:schemeClr val="tx1"/>
                </a:solidFill>
              </a:rPr>
              <a:t>y shadow is growing smaller and smaller under the sun!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181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sp>
        <p:nvSpPr>
          <p:cNvPr id="3" name="Rounded Rectangular Callout 2"/>
          <p:cNvSpPr/>
          <p:nvPr/>
        </p:nvSpPr>
        <p:spPr>
          <a:xfrm>
            <a:off x="228600" y="1219200"/>
            <a:ext cx="2819400" cy="1524000"/>
          </a:xfrm>
          <a:prstGeom prst="wedgeRoundRectCallout">
            <a:avLst>
              <a:gd name="adj1" fmla="val 81797"/>
              <a:gd name="adj2" fmla="val 70196"/>
              <a:gd name="adj3" fmla="val 16667"/>
            </a:avLst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It is going to disappear!</a:t>
            </a:r>
            <a:endParaRPr lang="en-US" sz="3600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457278" y="2334711"/>
            <a:ext cx="2952772" cy="1334982"/>
            <a:chOff x="3457278" y="2334711"/>
            <a:chExt cx="2952772" cy="1334982"/>
          </a:xfrm>
        </p:grpSpPr>
        <p:pic>
          <p:nvPicPr>
            <p:cNvPr id="11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5" cstate="print"/>
            <a:srcRect t="41839" r="66529" b="13617"/>
            <a:stretch>
              <a:fillRect/>
            </a:stretch>
          </p:blipFill>
          <p:spPr bwMode="auto">
            <a:xfrm rot="19568213">
              <a:off x="5835011" y="3305723"/>
              <a:ext cx="167967" cy="208385"/>
            </a:xfrm>
            <a:prstGeom prst="rect">
              <a:avLst/>
            </a:prstGeom>
            <a:noFill/>
          </p:spPr>
        </p:pic>
        <p:pic>
          <p:nvPicPr>
            <p:cNvPr id="12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5" cstate="print"/>
            <a:srcRect t="41839" r="66529" b="13617"/>
            <a:stretch>
              <a:fillRect/>
            </a:stretch>
          </p:blipFill>
          <p:spPr bwMode="auto">
            <a:xfrm rot="18700669">
              <a:off x="6161596" y="2779927"/>
              <a:ext cx="221771" cy="275136"/>
            </a:xfrm>
            <a:prstGeom prst="rect">
              <a:avLst/>
            </a:prstGeom>
            <a:noFill/>
          </p:spPr>
        </p:pic>
        <p:pic>
          <p:nvPicPr>
            <p:cNvPr id="13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5" cstate="print"/>
            <a:srcRect t="41839" r="66529" b="13617"/>
            <a:stretch>
              <a:fillRect/>
            </a:stretch>
          </p:blipFill>
          <p:spPr bwMode="auto">
            <a:xfrm rot="3390211">
              <a:off x="3476954" y="3146930"/>
              <a:ext cx="163539" cy="202891"/>
            </a:xfrm>
            <a:prstGeom prst="rect">
              <a:avLst/>
            </a:prstGeom>
            <a:noFill/>
          </p:spPr>
        </p:pic>
        <p:pic>
          <p:nvPicPr>
            <p:cNvPr id="14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5" cstate="print"/>
            <a:srcRect t="41839" r="66529" b="13617"/>
            <a:stretch>
              <a:fillRect/>
            </a:stretch>
          </p:blipFill>
          <p:spPr bwMode="auto">
            <a:xfrm rot="3390211">
              <a:off x="3560285" y="2312109"/>
              <a:ext cx="187854" cy="233057"/>
            </a:xfrm>
            <a:prstGeom prst="rect">
              <a:avLst/>
            </a:prstGeom>
            <a:noFill/>
          </p:spPr>
        </p:pic>
        <p:pic>
          <p:nvPicPr>
            <p:cNvPr id="15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5" cstate="print"/>
            <a:srcRect t="41839" r="66529" b="13617"/>
            <a:stretch>
              <a:fillRect/>
            </a:stretch>
          </p:blipFill>
          <p:spPr bwMode="auto">
            <a:xfrm rot="1142655">
              <a:off x="3764557" y="3451701"/>
              <a:ext cx="175711" cy="217992"/>
            </a:xfrm>
            <a:prstGeom prst="rect">
              <a:avLst/>
            </a:prstGeom>
            <a:noFill/>
          </p:spPr>
        </p:pic>
      </p:grpSp>
    </p:spTree>
    <p:custDataLst>
      <p:tags r:id="rId1"/>
    </p:custDataLst>
  </p:cSld>
  <p:clrMapOvr>
    <a:masterClrMapping/>
  </p:clrMapOvr>
  <p:transition advTm="35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228600" y="1219200"/>
            <a:ext cx="2819400" cy="1524000"/>
          </a:xfrm>
          <a:prstGeom prst="wedgeRoundRectCallout">
            <a:avLst>
              <a:gd name="adj1" fmla="val 81797"/>
              <a:gd name="adj2" fmla="val 70196"/>
              <a:gd name="adj3" fmla="val 16667"/>
            </a:avLst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It is going to disappear!</a:t>
            </a:r>
            <a:endParaRPr lang="en-US" sz="3600" dirty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304879" y="2062869"/>
            <a:ext cx="3333771" cy="1911624"/>
            <a:chOff x="3304879" y="2062869"/>
            <a:chExt cx="3333771" cy="1911624"/>
          </a:xfrm>
        </p:grpSpPr>
        <p:pic>
          <p:nvPicPr>
            <p:cNvPr id="12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3" cstate="print"/>
            <a:srcRect t="41839" r="66529" b="13617"/>
            <a:stretch>
              <a:fillRect/>
            </a:stretch>
          </p:blipFill>
          <p:spPr bwMode="auto">
            <a:xfrm rot="19568213">
              <a:off x="5987411" y="3686723"/>
              <a:ext cx="167967" cy="208385"/>
            </a:xfrm>
            <a:prstGeom prst="rect">
              <a:avLst/>
            </a:prstGeom>
            <a:noFill/>
          </p:spPr>
        </p:pic>
        <p:pic>
          <p:nvPicPr>
            <p:cNvPr id="13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3" cstate="print"/>
            <a:srcRect t="41839" r="66529" b="13617"/>
            <a:stretch>
              <a:fillRect/>
            </a:stretch>
          </p:blipFill>
          <p:spPr bwMode="auto">
            <a:xfrm rot="18700669">
              <a:off x="6390196" y="3008527"/>
              <a:ext cx="221771" cy="275136"/>
            </a:xfrm>
            <a:prstGeom prst="rect">
              <a:avLst/>
            </a:prstGeom>
            <a:noFill/>
          </p:spPr>
        </p:pic>
        <p:pic>
          <p:nvPicPr>
            <p:cNvPr id="14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3" cstate="print"/>
            <a:srcRect t="41839" r="66529" b="13617"/>
            <a:stretch>
              <a:fillRect/>
            </a:stretch>
          </p:blipFill>
          <p:spPr bwMode="auto">
            <a:xfrm rot="3390211">
              <a:off x="3324555" y="3375529"/>
              <a:ext cx="163539" cy="202891"/>
            </a:xfrm>
            <a:prstGeom prst="rect">
              <a:avLst/>
            </a:prstGeom>
            <a:noFill/>
          </p:spPr>
        </p:pic>
        <p:pic>
          <p:nvPicPr>
            <p:cNvPr id="15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3" cstate="print"/>
            <a:srcRect t="41839" r="66529" b="13617"/>
            <a:stretch>
              <a:fillRect/>
            </a:stretch>
          </p:blipFill>
          <p:spPr bwMode="auto">
            <a:xfrm rot="5839900">
              <a:off x="3380808" y="2042357"/>
              <a:ext cx="170488" cy="211512"/>
            </a:xfrm>
            <a:prstGeom prst="rect">
              <a:avLst/>
            </a:prstGeom>
            <a:noFill/>
          </p:spPr>
        </p:pic>
        <p:pic>
          <p:nvPicPr>
            <p:cNvPr id="16" name="Picture 3" descr="C:\Users\NIE\AppData\Local\Microsoft\Windows\Temporary Internet Files\Content.IE5\PVZ2UYBA\MC900215338[1].wmf"/>
            <p:cNvPicPr>
              <a:picLocks noChangeAspect="1" noChangeArrowheads="1"/>
            </p:cNvPicPr>
            <p:nvPr/>
          </p:nvPicPr>
          <p:blipFill>
            <a:blip r:embed="rId3" cstate="print"/>
            <a:srcRect t="41839" r="66529" b="13617"/>
            <a:stretch>
              <a:fillRect/>
            </a:stretch>
          </p:blipFill>
          <p:spPr bwMode="auto">
            <a:xfrm rot="1142655">
              <a:off x="3688356" y="3756501"/>
              <a:ext cx="175711" cy="21799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Tm="156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r="7640"/>
          <a:stretch>
            <a:fillRect/>
          </a:stretch>
        </p:blipFill>
        <p:spPr bwMode="auto">
          <a:xfrm>
            <a:off x="4038600" y="228600"/>
            <a:ext cx="1676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4911725" y="1090270"/>
            <a:ext cx="45402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4786554" y="1180516"/>
            <a:ext cx="215417" cy="3492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28600" y="59436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Andy is really very worried.</a:t>
            </a:r>
          </a:p>
        </p:txBody>
      </p:sp>
    </p:spTree>
  </p:cSld>
  <p:clrMapOvr>
    <a:masterClrMapping/>
  </p:clrMapOvr>
  <p:transition advTm="2184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038600" y="228600"/>
            <a:ext cx="1676400" cy="1524000"/>
            <a:chOff x="2057400" y="152400"/>
            <a:chExt cx="3657600" cy="3234524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r="7640"/>
            <a:stretch>
              <a:fillRect/>
            </a:stretch>
          </p:blipFill>
          <p:spPr bwMode="auto">
            <a:xfrm>
              <a:off x="2057400" y="152400"/>
              <a:ext cx="3657600" cy="3234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3962400" y="1981200"/>
              <a:ext cx="99060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695700" y="2171700"/>
              <a:ext cx="457200" cy="7620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28600" y="59436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Andy is really very worried.</a:t>
            </a:r>
          </a:p>
        </p:txBody>
      </p:sp>
    </p:spTree>
  </p:cSld>
  <p:clrMapOvr>
    <a:masterClrMapping/>
  </p:clrMapOvr>
  <p:transition advTm="17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1071"/>
            <a:ext cx="9144000" cy="68558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2286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7am: </a:t>
            </a:r>
            <a:r>
              <a:rPr lang="en-US" sz="3600" dirty="0" smtClean="0"/>
              <a:t>One morning, Andy</a:t>
            </a:r>
            <a:r>
              <a:rPr lang="en-US" sz="3600" baseline="0" dirty="0" smtClean="0"/>
              <a:t> misses the school bus and</a:t>
            </a:r>
            <a:r>
              <a:rPr lang="en-US" sz="3600" dirty="0" smtClean="0"/>
              <a:t> has to walk to school</a:t>
            </a:r>
            <a:r>
              <a:rPr lang="en-US" sz="3600" baseline="0" dirty="0" smtClean="0"/>
              <a:t>.</a:t>
            </a:r>
            <a:endParaRPr lang="en-US" sz="3600" dirty="0" smtClean="0"/>
          </a:p>
        </p:txBody>
      </p:sp>
    </p:spTree>
  </p:cSld>
  <p:clrMapOvr>
    <a:masterClrMapping/>
  </p:clrMapOvr>
  <p:transition advTm="2964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038600" y="228600"/>
            <a:ext cx="1676400" cy="1524000"/>
            <a:chOff x="2057400" y="152400"/>
            <a:chExt cx="3657600" cy="3234524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r="7640"/>
            <a:stretch>
              <a:fillRect/>
            </a:stretch>
          </p:blipFill>
          <p:spPr bwMode="auto">
            <a:xfrm>
              <a:off x="2057400" y="152400"/>
              <a:ext cx="3657600" cy="3234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3962400" y="1981200"/>
              <a:ext cx="99060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695700" y="2171700"/>
              <a:ext cx="457200" cy="7620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228600" y="59436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Andy is really very worried.</a:t>
            </a:r>
          </a:p>
        </p:txBody>
      </p:sp>
    </p:spTree>
  </p:cSld>
  <p:clrMapOvr>
    <a:masterClrMapping/>
  </p:clrMapOvr>
  <p:transition advTm="205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038600" y="228600"/>
            <a:ext cx="1676400" cy="1524000"/>
            <a:chOff x="2057400" y="152400"/>
            <a:chExt cx="3657600" cy="3234524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r="7640"/>
            <a:stretch>
              <a:fillRect/>
            </a:stretch>
          </p:blipFill>
          <p:spPr bwMode="auto">
            <a:xfrm>
              <a:off x="2057400" y="152400"/>
              <a:ext cx="3657600" cy="3234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3962400" y="1981200"/>
              <a:ext cx="99060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695700" y="2171700"/>
              <a:ext cx="457200" cy="7620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28600" y="59436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Andy couldn’t wait for his daddy to come home .</a:t>
            </a:r>
          </a:p>
        </p:txBody>
      </p:sp>
    </p:spTree>
  </p:cSld>
  <p:clrMapOvr>
    <a:masterClrMapping/>
  </p:clrMapOvr>
  <p:transition advTm="287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038600" y="228600"/>
            <a:ext cx="1676400" cy="1524000"/>
            <a:chOff x="2057400" y="152400"/>
            <a:chExt cx="3657600" cy="3234524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r="7640"/>
            <a:stretch>
              <a:fillRect/>
            </a:stretch>
          </p:blipFill>
          <p:spPr bwMode="auto">
            <a:xfrm>
              <a:off x="2057400" y="152400"/>
              <a:ext cx="3657600" cy="3234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3962400" y="1981200"/>
              <a:ext cx="99060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695700" y="2171700"/>
              <a:ext cx="457200" cy="7620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28600" y="59436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Andy couldn’t wait for his daddy to come home .</a:t>
            </a:r>
          </a:p>
        </p:txBody>
      </p:sp>
    </p:spTree>
  </p:cSld>
  <p:clrMapOvr>
    <a:masterClrMapping/>
  </p:clrMapOvr>
  <p:transition advTm="2325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038600" y="228600"/>
            <a:ext cx="1676400" cy="1524000"/>
            <a:chOff x="2057400" y="152400"/>
            <a:chExt cx="3657600" cy="3234524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r="7640"/>
            <a:stretch>
              <a:fillRect/>
            </a:stretch>
          </p:blipFill>
          <p:spPr bwMode="auto">
            <a:xfrm>
              <a:off x="2057400" y="152400"/>
              <a:ext cx="3657600" cy="3234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3962400" y="1981200"/>
              <a:ext cx="99060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695700" y="2171700"/>
              <a:ext cx="457200" cy="7620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28600" y="59436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Andy couldn’t wait for his daddy to come home .</a:t>
            </a:r>
          </a:p>
        </p:txBody>
      </p:sp>
    </p:spTree>
  </p:cSld>
  <p:clrMapOvr>
    <a:masterClrMapping/>
  </p:clrMapOvr>
  <p:transition advTm="176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pic>
        <p:nvPicPr>
          <p:cNvPr id="3" name="Picture 3" descr="C:\Users\NIE\AppData\Local\Microsoft\Windows\Temporary Internet Files\Content.IE5\7COY6QNN\MC90044040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09600" y="3352800"/>
            <a:ext cx="1752600" cy="176864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" y="228600"/>
            <a:ext cx="87630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6.30pm: </a:t>
            </a:r>
            <a:r>
              <a:rPr lang="en-US" sz="3200" dirty="0" smtClean="0"/>
              <a:t>Andy ran out of the house to find his daddy.</a:t>
            </a:r>
            <a:endParaRPr lang="en-US" sz="3200" dirty="0"/>
          </a:p>
        </p:txBody>
      </p:sp>
    </p:spTree>
  </p:cSld>
  <p:clrMapOvr>
    <a:masterClrMapping/>
  </p:clrMapOvr>
  <p:transition advTm="3572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pic>
        <p:nvPicPr>
          <p:cNvPr id="8" name="Picture 3" descr="C:\Users\NIE\AppData\Local\Microsoft\Windows\Temporary Internet Files\Content.IE5\7COY6QNN\MC9004404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09600" y="3352800"/>
            <a:ext cx="1752600" cy="176864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8600" y="228600"/>
            <a:ext cx="87630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6.30pm: </a:t>
            </a:r>
            <a:r>
              <a:rPr lang="en-US" sz="3200" dirty="0" smtClean="0"/>
              <a:t>Andy ran out of the house to find his daddy.</a:t>
            </a:r>
            <a:endParaRPr lang="en-US" sz="3200" dirty="0"/>
          </a:p>
        </p:txBody>
      </p:sp>
    </p:spTree>
  </p:cSld>
  <p:clrMapOvr>
    <a:masterClrMapping/>
  </p:clrMapOvr>
  <p:transition advTm="3167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pic>
        <p:nvPicPr>
          <p:cNvPr id="4" name="Picture 3" descr="C:\Users\NIE\AppData\Local\Microsoft\Windows\Temporary Internet Files\Content.IE5\7COY6QNN\MC900440405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09600" y="3352800"/>
            <a:ext cx="1752600" cy="17686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228600"/>
            <a:ext cx="87630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6.30pm: </a:t>
            </a:r>
            <a:r>
              <a:rPr lang="en-US" sz="3200" dirty="0" smtClean="0"/>
              <a:t>To his surprise, Andy sees that his shadow hasn’t disappeared!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 rot="1566458">
            <a:off x="3962921" y="2832861"/>
            <a:ext cx="68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66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pic>
        <p:nvPicPr>
          <p:cNvPr id="4" name="Picture 3" descr="C:\Users\NIE\AppData\Local\Microsoft\Windows\Temporary Internet Files\Content.IE5\7COY6QNN\MC9004404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09600" y="3352800"/>
            <a:ext cx="1752600" cy="17686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228600"/>
            <a:ext cx="87630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6.30pm: </a:t>
            </a:r>
            <a:r>
              <a:rPr lang="en-US" sz="3200" dirty="0" smtClean="0"/>
              <a:t>To his surprise, Andy sees that his shadow hasn’t disappeared!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 rot="20449830">
            <a:off x="2997459" y="2441518"/>
            <a:ext cx="68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2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62"/>
            <a:ext cx="9144000" cy="6840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2286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6.30pm: </a:t>
            </a:r>
            <a:r>
              <a:rPr lang="en-US" sz="3200" dirty="0" smtClean="0"/>
              <a:t>It is as tall as the shadow in the morning.</a:t>
            </a:r>
            <a:endParaRPr lang="en-US" sz="3200" dirty="0"/>
          </a:p>
        </p:txBody>
      </p:sp>
    </p:spTree>
  </p:cSld>
  <p:clrMapOvr>
    <a:masterClrMapping/>
  </p:clrMapOvr>
  <p:transition advTm="4258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pic>
        <p:nvPicPr>
          <p:cNvPr id="4" name="Picture 3" descr="C:\Users\NIE\AppData\Local\Microsoft\Windows\Temporary Internet Files\Content.IE5\7COY6QNN\MC9004404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09600" y="3489158"/>
            <a:ext cx="1752600" cy="17686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2286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5.30pm: </a:t>
            </a:r>
            <a:r>
              <a:rPr lang="en-US" sz="3200" dirty="0" smtClean="0"/>
              <a:t>It is as tall as the shadow in the morning.</a:t>
            </a:r>
            <a:endParaRPr lang="en-US" sz="3200" dirty="0"/>
          </a:p>
        </p:txBody>
      </p:sp>
    </p:spTree>
  </p:cSld>
  <p:clrMapOvr>
    <a:masterClrMapping/>
  </p:clrMapOvr>
  <p:transition advTm="411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1071"/>
            <a:ext cx="9144000" cy="6855858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t="39711" r="67784"/>
          <a:stretch>
            <a:fillRect/>
          </a:stretch>
        </p:blipFill>
        <p:spPr bwMode="auto">
          <a:xfrm rot="9303720">
            <a:off x="-153045" y="5897725"/>
            <a:ext cx="830559" cy="90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4800" y="2286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7am: </a:t>
            </a:r>
            <a:r>
              <a:rPr lang="en-US" sz="3600" dirty="0" smtClean="0"/>
              <a:t>One morning, Andy</a:t>
            </a:r>
            <a:r>
              <a:rPr lang="en-US" sz="3600" baseline="0" dirty="0" smtClean="0"/>
              <a:t> misses the school bus and</a:t>
            </a:r>
            <a:r>
              <a:rPr lang="en-US" sz="3600" dirty="0" smtClean="0"/>
              <a:t> has to walk to school</a:t>
            </a:r>
            <a:r>
              <a:rPr lang="en-US" sz="3600" baseline="0" dirty="0" smtClean="0"/>
              <a:t>.</a:t>
            </a:r>
            <a:endParaRPr lang="en-US" sz="3600" dirty="0" smtClean="0"/>
          </a:p>
        </p:txBody>
      </p:sp>
    </p:spTree>
  </p:cSld>
  <p:clrMapOvr>
    <a:masterClrMapping/>
  </p:clrMapOvr>
  <p:transition advTm="14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pic>
        <p:nvPicPr>
          <p:cNvPr id="5" name="Picture 4" descr="C:\Users\NIE\AppData\Local\Microsoft\Windows\Temporary Internet Files\Content.IE5\7COY6QNN\MC9004404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09600" y="3489158"/>
            <a:ext cx="1752600" cy="176864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228600"/>
            <a:ext cx="87630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5.30pm: </a:t>
            </a:r>
            <a:r>
              <a:rPr lang="en-US" sz="3200" dirty="0" smtClean="0"/>
              <a:t>Andy is glad that his shadow did not disappear.</a:t>
            </a:r>
          </a:p>
        </p:txBody>
      </p:sp>
    </p:spTree>
  </p:cSld>
  <p:clrMapOvr>
    <a:masterClrMapping/>
  </p:clrMapOvr>
  <p:transition advTm="2621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"/>
            <a:ext cx="9144000" cy="6855858"/>
          </a:xfrm>
          <a:prstGeom prst="rect">
            <a:avLst/>
          </a:prstGeom>
        </p:spPr>
      </p:pic>
      <p:pic>
        <p:nvPicPr>
          <p:cNvPr id="8" name="Picture 7" descr="C:\Users\NIE\AppData\Local\Microsoft\Windows\Temporary Internet Files\Content.IE5\7COY6QNN\MC9004404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09600" y="3489158"/>
            <a:ext cx="1752600" cy="176864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8600" y="228600"/>
            <a:ext cx="87630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6.30pm: </a:t>
            </a:r>
            <a:r>
              <a:rPr lang="en-US" sz="3200" dirty="0" smtClean="0"/>
              <a:t>Andy is glad that his shadow did not disappear.</a:t>
            </a:r>
          </a:p>
        </p:txBody>
      </p:sp>
    </p:spTree>
  </p:cSld>
  <p:clrMapOvr>
    <a:masterClrMapping/>
  </p:clrMapOvr>
  <p:transition advTm="2871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294382"/>
            <a:ext cx="87630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7pm: </a:t>
            </a:r>
            <a:r>
              <a:rPr lang="en-US" sz="3200" dirty="0" smtClean="0"/>
              <a:t>The sky gets darker as Andy walks home with his Daddy. </a:t>
            </a:r>
          </a:p>
        </p:txBody>
      </p:sp>
    </p:spTree>
  </p:cSld>
  <p:clrMapOvr>
    <a:masterClrMapping/>
  </p:clrMapOvr>
  <p:transition advTm="6333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304800"/>
            <a:ext cx="87630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7pm: </a:t>
            </a:r>
            <a:r>
              <a:rPr lang="en-US" sz="3200" dirty="0" smtClean="0"/>
              <a:t>Andy notices that his shadow becomes lighter as the sky gets darker. </a:t>
            </a:r>
          </a:p>
        </p:txBody>
      </p:sp>
      <p:grpSp>
        <p:nvGrpSpPr>
          <p:cNvPr id="6" name="Group 11"/>
          <p:cNvGrpSpPr/>
          <p:nvPr/>
        </p:nvGrpSpPr>
        <p:grpSpPr>
          <a:xfrm rot="11964423">
            <a:off x="5315714" y="4689849"/>
            <a:ext cx="685800" cy="914400"/>
            <a:chOff x="3124200" y="2209800"/>
            <a:chExt cx="685800" cy="9144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200400" y="2209800"/>
              <a:ext cx="609600" cy="304800"/>
            </a:xfrm>
            <a:prstGeom prst="line">
              <a:avLst/>
            </a:prstGeom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124200" y="2667000"/>
              <a:ext cx="609600" cy="0"/>
            </a:xfrm>
            <a:prstGeom prst="line">
              <a:avLst/>
            </a:prstGeom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3200400" y="2819400"/>
              <a:ext cx="609600" cy="304800"/>
            </a:xfrm>
            <a:prstGeom prst="line">
              <a:avLst/>
            </a:prstGeom>
            <a:ln w="412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ransition advTm="79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304800"/>
            <a:ext cx="87630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7pm: </a:t>
            </a:r>
            <a:r>
              <a:rPr lang="en-US" sz="3200" dirty="0" smtClean="0"/>
              <a:t>Andy notices that his shadow becomes lighter as the sky gets darker. </a:t>
            </a:r>
          </a:p>
        </p:txBody>
      </p:sp>
    </p:spTree>
  </p:cSld>
  <p:clrMapOvr>
    <a:masterClrMapping/>
  </p:clrMapOvr>
  <p:transition advTm="1763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81800" y="3276600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?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86600" y="30480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?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4600" y="31242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?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048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7pm: </a:t>
            </a:r>
            <a:r>
              <a:rPr lang="en-US" sz="3200" dirty="0" smtClean="0"/>
              <a:t>Andy is puzzled by what he sees.</a:t>
            </a:r>
          </a:p>
        </p:txBody>
      </p:sp>
    </p:spTree>
    <p:custDataLst>
      <p:tags r:id="rId1"/>
    </p:custDataLst>
  </p:cSld>
  <p:clrMapOvr>
    <a:masterClrMapping/>
  </p:clrMapOvr>
  <p:transition advTm="72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" y="0"/>
            <a:ext cx="9138285" cy="68580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962400" y="2286000"/>
            <a:ext cx="1752600" cy="813375"/>
            <a:chOff x="6324600" y="3048000"/>
            <a:chExt cx="1752600" cy="813375"/>
          </a:xfrm>
        </p:grpSpPr>
        <p:sp>
          <p:nvSpPr>
            <p:cNvPr id="3" name="TextBox 2"/>
            <p:cNvSpPr txBox="1"/>
            <p:nvPr/>
          </p:nvSpPr>
          <p:spPr>
            <a:xfrm>
              <a:off x="6781800" y="3276600"/>
              <a:ext cx="99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?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086600" y="3048000"/>
              <a:ext cx="99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?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324600" y="3124200"/>
              <a:ext cx="99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?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676400" y="1447800"/>
            <a:ext cx="381000" cy="838200"/>
            <a:chOff x="1676400" y="1447800"/>
            <a:chExt cx="381000" cy="838200"/>
          </a:xfrm>
        </p:grpSpPr>
        <p:cxnSp>
          <p:nvCxnSpPr>
            <p:cNvPr id="8" name="Straight Connector 7"/>
            <p:cNvCxnSpPr/>
            <p:nvPr/>
          </p:nvCxnSpPr>
          <p:spPr>
            <a:xfrm rot="10800000" flipV="1">
              <a:off x="1752600" y="2133600"/>
              <a:ext cx="304800" cy="152400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0800000">
              <a:off x="1676400" y="1904999"/>
              <a:ext cx="381000" cy="0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>
              <a:off x="1676400" y="1447800"/>
              <a:ext cx="381000" cy="228602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4495800" y="1371600"/>
            <a:ext cx="381000" cy="838200"/>
            <a:chOff x="1676400" y="1447800"/>
            <a:chExt cx="381000" cy="838200"/>
          </a:xfrm>
        </p:grpSpPr>
        <p:cxnSp>
          <p:nvCxnSpPr>
            <p:cNvPr id="21" name="Straight Connector 20"/>
            <p:cNvCxnSpPr/>
            <p:nvPr/>
          </p:nvCxnSpPr>
          <p:spPr>
            <a:xfrm rot="10800000" flipV="1">
              <a:off x="1752600" y="2133600"/>
              <a:ext cx="304800" cy="152400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0800000">
              <a:off x="1676400" y="1904999"/>
              <a:ext cx="381000" cy="0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>
              <a:off x="1676400" y="1447800"/>
              <a:ext cx="381000" cy="228602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7467600" y="1295400"/>
            <a:ext cx="381000" cy="838200"/>
            <a:chOff x="1676400" y="1447800"/>
            <a:chExt cx="381000" cy="838200"/>
          </a:xfrm>
        </p:grpSpPr>
        <p:cxnSp>
          <p:nvCxnSpPr>
            <p:cNvPr id="25" name="Straight Connector 24"/>
            <p:cNvCxnSpPr/>
            <p:nvPr/>
          </p:nvCxnSpPr>
          <p:spPr>
            <a:xfrm rot="10800000" flipV="1">
              <a:off x="1752600" y="2133600"/>
              <a:ext cx="304800" cy="152400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0800000">
              <a:off x="1676400" y="1904999"/>
              <a:ext cx="381000" cy="0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1676400" y="1447800"/>
              <a:ext cx="381000" cy="228602"/>
            </a:xfrm>
            <a:prstGeom prst="line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228600" y="152400"/>
            <a:ext cx="8763000" cy="1077218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7pm: </a:t>
            </a:r>
            <a:r>
              <a:rPr lang="en-US" sz="3200" dirty="0" smtClean="0"/>
              <a:t>Just as he is wondering, the street lamps light up…</a:t>
            </a:r>
          </a:p>
        </p:txBody>
      </p:sp>
    </p:spTree>
    <p:custDataLst>
      <p:tags r:id="rId1"/>
    </p:custDataLst>
  </p:cSld>
  <p:clrMapOvr>
    <a:masterClrMapping/>
  </p:clrMapOvr>
  <p:transition advTm="80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" y="0"/>
            <a:ext cx="9138285" cy="6858000"/>
          </a:xfrm>
          <a:prstGeom prst="rect">
            <a:avLst/>
          </a:prstGeom>
        </p:spPr>
      </p:pic>
    </p:spTree>
  </p:cSld>
  <p:clrMapOvr>
    <a:masterClrMapping/>
  </p:clrMapOvr>
  <p:transition advTm="1264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" y="0"/>
            <a:ext cx="913828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566458">
            <a:off x="5562600" y="2269868"/>
            <a:ext cx="68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326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" y="0"/>
            <a:ext cx="913828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0030601">
            <a:off x="3429854" y="2528099"/>
            <a:ext cx="68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40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1071"/>
            <a:ext cx="9144000" cy="6855858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 t="5794" r="15118"/>
          <a:stretch>
            <a:fillRect/>
          </a:stretch>
        </p:blipFill>
        <p:spPr bwMode="auto">
          <a:xfrm rot="9454894">
            <a:off x="34112" y="6346088"/>
            <a:ext cx="2188329" cy="141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2286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7am: </a:t>
            </a:r>
            <a:r>
              <a:rPr lang="en-US" sz="3600" dirty="0" smtClean="0"/>
              <a:t>One morning, Andy</a:t>
            </a:r>
            <a:r>
              <a:rPr lang="en-US" sz="3600" baseline="0" dirty="0" smtClean="0"/>
              <a:t> misses the school bus and</a:t>
            </a:r>
            <a:r>
              <a:rPr lang="en-US" sz="3600" dirty="0" smtClean="0"/>
              <a:t> has to walk to school</a:t>
            </a:r>
            <a:r>
              <a:rPr lang="en-US" sz="3600" baseline="0" dirty="0" smtClean="0"/>
              <a:t>.</a:t>
            </a:r>
            <a:endParaRPr lang="en-US" sz="3600" dirty="0" smtClean="0"/>
          </a:p>
        </p:txBody>
      </p:sp>
    </p:spTree>
  </p:cSld>
  <p:clrMapOvr>
    <a:masterClrMapping/>
  </p:clrMapOvr>
  <p:transition advTm="1701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" y="0"/>
            <a:ext cx="913828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566458">
            <a:off x="5562600" y="2269868"/>
            <a:ext cx="68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524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7.30pm: </a:t>
            </a:r>
            <a:r>
              <a:rPr lang="en-US" sz="3200" dirty="0" smtClean="0"/>
              <a:t>Andy sees three of his own shadows!</a:t>
            </a:r>
          </a:p>
        </p:txBody>
      </p:sp>
    </p:spTree>
  </p:cSld>
  <p:clrMapOvr>
    <a:masterClrMapping/>
  </p:clrMapOvr>
  <p:transition advTm="2761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" y="0"/>
            <a:ext cx="913828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0030601">
            <a:off x="3429854" y="2528099"/>
            <a:ext cx="68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524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7.30pm: </a:t>
            </a:r>
            <a:r>
              <a:rPr lang="en-US" sz="3200" dirty="0" smtClean="0"/>
              <a:t>Andy sees three of his own shadows!</a:t>
            </a:r>
          </a:p>
        </p:txBody>
      </p:sp>
    </p:spTree>
  </p:cSld>
  <p:clrMapOvr>
    <a:masterClrMapping/>
  </p:clrMapOvr>
  <p:transition advTm="2387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" y="0"/>
            <a:ext cx="9138285" cy="68580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76200" y="228600"/>
            <a:ext cx="4648200" cy="3352800"/>
            <a:chOff x="152400" y="1600200"/>
            <a:chExt cx="4648200" cy="3352800"/>
          </a:xfrm>
        </p:grpSpPr>
        <p:sp>
          <p:nvSpPr>
            <p:cNvPr id="4" name="Cloud Callout 3"/>
            <p:cNvSpPr/>
            <p:nvPr/>
          </p:nvSpPr>
          <p:spPr>
            <a:xfrm>
              <a:off x="152400" y="1600200"/>
              <a:ext cx="4648200" cy="3352800"/>
            </a:xfrm>
            <a:prstGeom prst="cloudCallout">
              <a:avLst>
                <a:gd name="adj1" fmla="val 31385"/>
                <a:gd name="adj2" fmla="val 53214"/>
              </a:avLst>
            </a:prstGeom>
            <a:solidFill>
              <a:schemeClr val="bg1"/>
            </a:solidFill>
            <a:ln w="317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38200" y="1967805"/>
              <a:ext cx="35814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Oh no! Does that mean that there are three of me right now?</a:t>
              </a:r>
              <a:endParaRPr lang="en-US" sz="2800" dirty="0"/>
            </a:p>
          </p:txBody>
        </p:sp>
      </p:grpSp>
      <p:pic>
        <p:nvPicPr>
          <p:cNvPr id="10" name="Picture 9" descr="s3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2101721"/>
            <a:ext cx="756911" cy="1098679"/>
          </a:xfrm>
          <a:prstGeom prst="rect">
            <a:avLst/>
          </a:prstGeom>
        </p:spPr>
      </p:pic>
      <p:pic>
        <p:nvPicPr>
          <p:cNvPr id="11" name="Picture 10" descr="s3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76889" y="1949321"/>
            <a:ext cx="756911" cy="1098679"/>
          </a:xfrm>
          <a:prstGeom prst="rect">
            <a:avLst/>
          </a:prstGeom>
        </p:spPr>
      </p:pic>
      <p:pic>
        <p:nvPicPr>
          <p:cNvPr id="5" name="Picture 4" descr="s3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0600" y="1949321"/>
            <a:ext cx="756911" cy="109867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0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60198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9</a:t>
            </a:r>
            <a:r>
              <a:rPr lang="en-US" sz="3200" b="1" dirty="0" smtClean="0"/>
              <a:t>pm: </a:t>
            </a:r>
            <a:r>
              <a:rPr lang="en-US" sz="3200" dirty="0" smtClean="0"/>
              <a:t>That night Andy cannot fall asleep.</a:t>
            </a:r>
          </a:p>
        </p:txBody>
      </p:sp>
    </p:spTree>
  </p:cSld>
  <p:clrMapOvr>
    <a:masterClrMapping/>
  </p:clrMapOvr>
  <p:transition advTm="273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" y="60198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9</a:t>
            </a:r>
            <a:r>
              <a:rPr lang="en-US" sz="3200" b="1" dirty="0" smtClean="0"/>
              <a:t>pm: </a:t>
            </a:r>
            <a:r>
              <a:rPr lang="en-US" sz="3200" dirty="0" smtClean="0"/>
              <a:t>That night Andy cannot fall asleep.</a:t>
            </a:r>
          </a:p>
        </p:txBody>
      </p:sp>
    </p:spTree>
  </p:cSld>
  <p:clrMapOvr>
    <a:masterClrMapping/>
  </p:clrMapOvr>
  <p:transition advTm="4336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56388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9</a:t>
            </a:r>
            <a:r>
              <a:rPr lang="en-US" sz="3200" b="1" dirty="0" smtClean="0"/>
              <a:t>pm: </a:t>
            </a:r>
            <a:r>
              <a:rPr lang="en-US" sz="3200" dirty="0" smtClean="0"/>
              <a:t>Andy cannot help to think about his shadows.</a:t>
            </a:r>
          </a:p>
        </p:txBody>
      </p:sp>
    </p:spTree>
  </p:cSld>
  <p:clrMapOvr>
    <a:masterClrMapping/>
  </p:clrMapOvr>
  <p:transition advTm="3682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5638800"/>
            <a:ext cx="8763000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9</a:t>
            </a:r>
            <a:r>
              <a:rPr lang="en-US" sz="3200" b="1" dirty="0" smtClean="0"/>
              <a:t>pm: </a:t>
            </a:r>
            <a:r>
              <a:rPr lang="en-US" sz="3200" dirty="0" smtClean="0"/>
              <a:t>Andy cannot help to think about his shadows.</a:t>
            </a:r>
          </a:p>
        </p:txBody>
      </p:sp>
    </p:spTree>
  </p:cSld>
  <p:clrMapOvr>
    <a:masterClrMapping/>
  </p:clrMapOvr>
  <p:transition advTm="3447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4206">
            <a:off x="11782" y="4621502"/>
            <a:ext cx="213360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loud Callout 2"/>
          <p:cNvSpPr/>
          <p:nvPr/>
        </p:nvSpPr>
        <p:spPr>
          <a:xfrm>
            <a:off x="1219200" y="0"/>
            <a:ext cx="7924800" cy="5715000"/>
          </a:xfrm>
          <a:prstGeom prst="cloudCallout">
            <a:avLst>
              <a:gd name="adj1" fmla="val -31882"/>
              <a:gd name="adj2" fmla="val 529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09800" y="1295400"/>
            <a:ext cx="6172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Q1: How is shadow formed?</a:t>
            </a:r>
          </a:p>
          <a:p>
            <a:endParaRPr lang="en-US" sz="4000" dirty="0" smtClean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Q2: What causes the size and position of the shadow to change?</a:t>
            </a:r>
          </a:p>
          <a:p>
            <a:endParaRPr lang="en-US" sz="4000" dirty="0" smtClean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17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84206">
            <a:off x="11782" y="4621502"/>
            <a:ext cx="213360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loud Callout 2"/>
          <p:cNvSpPr/>
          <p:nvPr/>
        </p:nvSpPr>
        <p:spPr>
          <a:xfrm>
            <a:off x="1219200" y="0"/>
            <a:ext cx="7924800" cy="5715000"/>
          </a:xfrm>
          <a:prstGeom prst="cloudCallout">
            <a:avLst>
              <a:gd name="adj1" fmla="val -31882"/>
              <a:gd name="adj2" fmla="val 529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09800" y="1447800"/>
            <a:ext cx="6172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Q3: What is the relationship between the length and position of the shadow and the time of the day</a:t>
            </a:r>
            <a:r>
              <a:rPr lang="en-US" sz="4000" dirty="0">
                <a:solidFill>
                  <a:schemeClr val="bg1"/>
                </a:solidFill>
              </a:rPr>
              <a:t>?</a:t>
            </a:r>
          </a:p>
        </p:txBody>
      </p:sp>
    </p:spTree>
  </p:cSld>
  <p:clrMapOvr>
    <a:masterClrMapping/>
  </p:clrMapOvr>
  <p:transition advTm="6193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84206">
            <a:off x="11782" y="4621502"/>
            <a:ext cx="213360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loud Callout 2"/>
          <p:cNvSpPr/>
          <p:nvPr/>
        </p:nvSpPr>
        <p:spPr>
          <a:xfrm>
            <a:off x="1219200" y="0"/>
            <a:ext cx="7924800" cy="5715000"/>
          </a:xfrm>
          <a:prstGeom prst="cloudCallout">
            <a:avLst>
              <a:gd name="adj1" fmla="val -31882"/>
              <a:gd name="adj2" fmla="val 529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09800" y="1447800"/>
            <a:ext cx="6172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Q4: Based on the position of my shadow, how can I tell where is the light source? 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87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1071"/>
            <a:ext cx="9144000" cy="6855858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t="5794" r="15118"/>
          <a:stretch>
            <a:fillRect/>
          </a:stretch>
        </p:blipFill>
        <p:spPr bwMode="auto">
          <a:xfrm rot="9768464">
            <a:off x="623713" y="6346088"/>
            <a:ext cx="2188329" cy="141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2286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7am: </a:t>
            </a:r>
            <a:r>
              <a:rPr lang="en-US" sz="3600" dirty="0" smtClean="0"/>
              <a:t>One morning, Andy</a:t>
            </a:r>
            <a:r>
              <a:rPr lang="en-US" sz="3600" baseline="0" dirty="0" smtClean="0"/>
              <a:t> misses the school bus and</a:t>
            </a:r>
            <a:r>
              <a:rPr lang="en-US" sz="3600" dirty="0" smtClean="0"/>
              <a:t> has to walk to school</a:t>
            </a:r>
            <a:r>
              <a:rPr lang="en-US" sz="3600" baseline="0" dirty="0" smtClean="0"/>
              <a:t>.</a:t>
            </a:r>
            <a:endParaRPr lang="en-US" sz="3600" dirty="0" smtClean="0"/>
          </a:p>
        </p:txBody>
      </p:sp>
    </p:spTree>
  </p:cSld>
  <p:clrMapOvr>
    <a:masterClrMapping/>
  </p:clrMapOvr>
  <p:transition advTm="1997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33400"/>
            <a:ext cx="4114800" cy="597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2667000"/>
            <a:ext cx="4876800" cy="228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800" dirty="0" smtClean="0"/>
              <a:t>	Can you help Andy to find the answers?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59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Andy’s questions</a:t>
            </a:r>
            <a:endParaRPr lang="en-US" sz="54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  <a:solidFill>
            <a:schemeClr val="bg1">
              <a:alpha val="65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Q1: </a:t>
            </a:r>
            <a:r>
              <a:rPr lang="en-US" dirty="0" smtClean="0"/>
              <a:t>How is shadow formed?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Q2: </a:t>
            </a:r>
            <a:r>
              <a:rPr lang="en-US" dirty="0" smtClean="0"/>
              <a:t>What causes the size and position of the shadow to change?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Q3: </a:t>
            </a:r>
            <a:r>
              <a:rPr lang="en-US" dirty="0" smtClean="0"/>
              <a:t>What is the relationship between the length and position of the shadow and the time of the day?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Q4:</a:t>
            </a:r>
            <a:r>
              <a:rPr lang="en-US" dirty="0" smtClean="0"/>
              <a:t> Based on the position of my shadow, how can I tell where is the light source?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2124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1071"/>
            <a:ext cx="9144000" cy="6855858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t="5794" r="15118"/>
          <a:stretch>
            <a:fillRect/>
          </a:stretch>
        </p:blipFill>
        <p:spPr bwMode="auto">
          <a:xfrm rot="9454894">
            <a:off x="1253310" y="6307530"/>
            <a:ext cx="2188329" cy="141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2286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7am: </a:t>
            </a:r>
            <a:r>
              <a:rPr lang="en-US" sz="3600" dirty="0" smtClean="0"/>
              <a:t>One morning, Andy</a:t>
            </a:r>
            <a:r>
              <a:rPr lang="en-US" sz="3600" baseline="0" dirty="0" smtClean="0"/>
              <a:t> misses the school bus and</a:t>
            </a:r>
            <a:r>
              <a:rPr lang="en-US" sz="3600" dirty="0" smtClean="0"/>
              <a:t> has to walk to school</a:t>
            </a:r>
            <a:r>
              <a:rPr lang="en-US" sz="3600" baseline="0" dirty="0" smtClean="0"/>
              <a:t>.</a:t>
            </a:r>
            <a:endParaRPr lang="en-US" sz="3600" dirty="0" smtClean="0"/>
          </a:p>
        </p:txBody>
      </p:sp>
    </p:spTree>
  </p:cSld>
  <p:clrMapOvr>
    <a:masterClrMapping/>
  </p:clrMapOvr>
  <p:transition advTm="160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8562"/>
            <a:ext cx="9144000" cy="6849438"/>
          </a:xfrm>
          <a:prstGeom prst="rect">
            <a:avLst/>
          </a:prstGeom>
        </p:spPr>
      </p:pic>
      <p:pic>
        <p:nvPicPr>
          <p:cNvPr id="3" name="Picture 3" descr="C:\Users\NIE\AppData\Local\Microsoft\Windows\Temporary Internet Files\Content.IE5\7COY6QNN\MC900440405[1].PNG"/>
          <p:cNvPicPr>
            <a:picLocks noChangeAspect="1" noChangeArrowheads="1"/>
          </p:cNvPicPr>
          <p:nvPr/>
        </p:nvPicPr>
        <p:blipFill>
          <a:blip r:embed="rId4" cstate="print"/>
          <a:srcRect r="50000"/>
          <a:stretch>
            <a:fillRect/>
          </a:stretch>
        </p:blipFill>
        <p:spPr bwMode="auto">
          <a:xfrm>
            <a:off x="8420100" y="2514600"/>
            <a:ext cx="723900" cy="1447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" y="228600"/>
            <a:ext cx="8610600" cy="175432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7am: </a:t>
            </a:r>
            <a:r>
              <a:rPr lang="en-US" sz="3600" baseline="0" dirty="0" smtClean="0"/>
              <a:t>On the way to school, </a:t>
            </a:r>
            <a:r>
              <a:rPr lang="en-US" sz="3600" dirty="0"/>
              <a:t>h</a:t>
            </a:r>
            <a:r>
              <a:rPr lang="en-US" sz="3600" baseline="0" dirty="0" smtClean="0"/>
              <a:t>e realizes that his shadow is very long. It is even taller than him! </a:t>
            </a:r>
            <a:endParaRPr lang="en-US" sz="3600" dirty="0" smtClean="0"/>
          </a:p>
        </p:txBody>
      </p:sp>
    </p:spTree>
  </p:cSld>
  <p:clrMapOvr>
    <a:masterClrMapping/>
  </p:clrMapOvr>
  <p:transition advTm="594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1071"/>
            <a:ext cx="9144000" cy="6855858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4419600" y="228600"/>
            <a:ext cx="3886200" cy="1600200"/>
          </a:xfrm>
          <a:prstGeom prst="wedgeRoundRectCallout">
            <a:avLst>
              <a:gd name="adj1" fmla="val -43561"/>
              <a:gd name="adj2" fmla="val 6704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Maybe hopping will make my shadow even longer!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3245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2.9|2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9|1.2|1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4|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.3|1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4630</TotalTime>
  <Words>1656</Words>
  <Application>Microsoft Office PowerPoint</Application>
  <PresentationFormat>On-screen Show (4:3)</PresentationFormat>
  <Paragraphs>174</Paragraphs>
  <Slides>61</Slides>
  <Notes>44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Light and shadows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Andy’s questions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NIE</dc:creator>
  <cp:lastModifiedBy>MSU-IIT IDS</cp:lastModifiedBy>
  <cp:revision>85</cp:revision>
  <dcterms:created xsi:type="dcterms:W3CDTF">2010-11-21T14:21:25Z</dcterms:created>
  <dcterms:modified xsi:type="dcterms:W3CDTF">2011-02-07T18:17:30Z</dcterms:modified>
</cp:coreProperties>
</file>